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340" r:id="rId4"/>
    <p:sldId id="314" r:id="rId5"/>
    <p:sldId id="324" r:id="rId6"/>
    <p:sldId id="329" r:id="rId7"/>
    <p:sldId id="330" r:id="rId8"/>
    <p:sldId id="316" r:id="rId9"/>
    <p:sldId id="318" r:id="rId10"/>
    <p:sldId id="315" r:id="rId11"/>
    <p:sldId id="319" r:id="rId12"/>
    <p:sldId id="317" r:id="rId13"/>
    <p:sldId id="336" r:id="rId14"/>
    <p:sldId id="320" r:id="rId15"/>
    <p:sldId id="321" r:id="rId16"/>
    <p:sldId id="322" r:id="rId17"/>
    <p:sldId id="323" r:id="rId18"/>
    <p:sldId id="309" r:id="rId19"/>
    <p:sldId id="257" r:id="rId20"/>
    <p:sldId id="310" r:id="rId21"/>
    <p:sldId id="337" r:id="rId22"/>
    <p:sldId id="261" r:id="rId23"/>
    <p:sldId id="260" r:id="rId24"/>
    <p:sldId id="31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 autoAdjust="0"/>
    <p:restoredTop sz="90920" autoAdjust="0"/>
  </p:normalViewPr>
  <p:slideViewPr>
    <p:cSldViewPr snapToGrid="0" snapToObjects="1">
      <p:cViewPr varScale="1">
        <p:scale>
          <a:sx n="131" d="100"/>
          <a:sy n="131" d="100"/>
        </p:scale>
        <p:origin x="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3575"/>
            <a:ext cx="7772400" cy="1470025"/>
          </a:xfrm>
        </p:spPr>
        <p:txBody>
          <a:bodyPr>
            <a:noAutofit/>
          </a:bodyPr>
          <a:lstStyle/>
          <a:p>
            <a:r>
              <a:rPr lang="en-US" sz="4700" b="1" dirty="0">
                <a:solidFill>
                  <a:schemeClr val="accent2">
                    <a:lumMod val="75000"/>
                  </a:schemeClr>
                </a:solidFill>
              </a:rPr>
              <a:t>CSE190/291:  Building A Quadcopter in 10 Weeks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To achieve great things, two things are needed: a plan and not quite enough time.</a:t>
            </a:r>
          </a:p>
          <a:p>
            <a:pPr algn="r"/>
            <a:r>
              <a:rPr lang="en-US" dirty="0"/>
              <a:t>--Leonard Bernstein</a:t>
            </a:r>
          </a:p>
          <a:p>
            <a:endParaRPr lang="en-US" dirty="0"/>
          </a:p>
          <a:p>
            <a:r>
              <a:rPr lang="en-US" sz="2600" dirty="0"/>
              <a:t>Homepage: </a:t>
            </a:r>
            <a:r>
              <a:rPr lang="en-US" sz="2600" dirty="0">
                <a:hlinkClick r:id="rId3"/>
              </a:rPr>
              <a:t>http://goo.gl/XYwuoy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0049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3: Bring up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/>
              <a:t>Assemble and use all the hardware we provide</a:t>
            </a:r>
          </a:p>
          <a:p>
            <a:pPr lvl="1"/>
            <a:r>
              <a:rPr lang="en-US" dirty="0"/>
              <a:t>Remote control</a:t>
            </a:r>
          </a:p>
          <a:p>
            <a:pPr lvl="1"/>
            <a:r>
              <a:rPr lang="en-US" dirty="0"/>
              <a:t>Test stand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</p:spTree>
    <p:extLst>
      <p:ext uri="{BB962C8B-B14F-4D97-AF65-F5344CB8AC3E}">
        <p14:creationId xmlns:p14="http://schemas.microsoft.com/office/powerpoint/2010/main" val="45642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4: Start Designing the Quad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PCB lab</a:t>
            </a:r>
          </a:p>
          <a:p>
            <a:r>
              <a:rPr lang="en-US" dirty="0"/>
              <a:t>Lab 4a: Create the schematic</a:t>
            </a:r>
          </a:p>
          <a:p>
            <a:pPr lvl="1"/>
            <a:r>
              <a:rPr lang="en-US" dirty="0"/>
              <a:t>Start with a blank sheet.</a:t>
            </a:r>
          </a:p>
          <a:p>
            <a:pPr lvl="1"/>
            <a:r>
              <a:rPr lang="en-US" dirty="0"/>
              <a:t>Use reference designs + datasheets</a:t>
            </a:r>
          </a:p>
          <a:p>
            <a:pPr lvl="1"/>
            <a:r>
              <a:rPr lang="en-US" dirty="0"/>
              <a:t>Connect the IMU</a:t>
            </a:r>
          </a:p>
          <a:p>
            <a:pPr lvl="1"/>
            <a:r>
              <a:rPr lang="en-US" dirty="0"/>
              <a:t>Connect the motor controller</a:t>
            </a:r>
          </a:p>
          <a:p>
            <a:pPr lvl="1"/>
            <a:r>
              <a:rPr lang="en-US" dirty="0"/>
              <a:t>Assemble the power supply circuit</a:t>
            </a:r>
          </a:p>
          <a:p>
            <a:r>
              <a:rPr lang="en-US" dirty="0"/>
              <a:t>Lab 4b: Design review</a:t>
            </a:r>
          </a:p>
        </p:txBody>
      </p:sp>
    </p:spTree>
    <p:extLst>
      <p:ext uri="{BB962C8B-B14F-4D97-AF65-F5344CB8AC3E}">
        <p14:creationId xmlns:p14="http://schemas.microsoft.com/office/powerpoint/2010/main" val="429272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5: The Missing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2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6: Sensors and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/>
              <a:t>Build a remote-controlled, PID-stabilized test stand.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Lab 6a:  Sensor fusion</a:t>
            </a:r>
          </a:p>
          <a:p>
            <a:pPr lvl="1"/>
            <a:r>
              <a:rPr lang="en-US" dirty="0"/>
              <a:t>Accurately measure orientation</a:t>
            </a:r>
          </a:p>
          <a:p>
            <a:r>
              <a:rPr lang="en-US" dirty="0"/>
              <a:t>Lab 6b:  PID Control</a:t>
            </a:r>
          </a:p>
          <a:p>
            <a:pPr lvl="1"/>
            <a:r>
              <a:rPr lang="en-US" dirty="0"/>
              <a:t>Implement PID control</a:t>
            </a:r>
          </a:p>
          <a:p>
            <a:r>
              <a:rPr lang="en-US" dirty="0"/>
              <a:t>Lab 6c:  flight control features</a:t>
            </a:r>
          </a:p>
          <a:p>
            <a:pPr lvl="1"/>
            <a:r>
              <a:rPr lang="en-US" dirty="0"/>
              <a:t>Arming the quad etc.</a:t>
            </a:r>
          </a:p>
        </p:txBody>
      </p:sp>
    </p:spTree>
    <p:extLst>
      <p:ext uri="{BB962C8B-B14F-4D97-AF65-F5344CB8AC3E}">
        <p14:creationId xmlns:p14="http://schemas.microsoft.com/office/powerpoint/2010/main" val="141268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7: Layout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PCB lab</a:t>
            </a:r>
          </a:p>
          <a:p>
            <a:r>
              <a:rPr lang="en-US" dirty="0"/>
              <a:t>Lab 7a:  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Lab 7b: Design Review</a:t>
            </a:r>
          </a:p>
          <a:p>
            <a:pPr lvl="1"/>
            <a:r>
              <a:rPr lang="en-US" dirty="0"/>
              <a:t>Design review</a:t>
            </a:r>
          </a:p>
        </p:txBody>
      </p:sp>
    </p:spTree>
    <p:extLst>
      <p:ext uri="{BB962C8B-B14F-4D97-AF65-F5344CB8AC3E}">
        <p14:creationId xmlns:p14="http://schemas.microsoft.com/office/powerpoint/2010/main" val="2224541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8: Tape Out!!!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PCB lab</a:t>
            </a:r>
          </a:p>
          <a:p>
            <a:r>
              <a:rPr lang="en-US" dirty="0"/>
              <a:t>Your designs must be ready for manufacturing by the beginning of class on May 10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Early tape out is possible on May 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</p:spTree>
    <p:extLst>
      <p:ext uri="{BB962C8B-B14F-4D97-AF65-F5344CB8AC3E}">
        <p14:creationId xmlns:p14="http://schemas.microsoft.com/office/powerpoint/2010/main" val="168203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9: Assembly and </a:t>
            </a:r>
            <a:r>
              <a:rPr lang="en-US" dirty="0" err="1"/>
              <a:t>Bringup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/>
              <a:t>Solder everything to the board</a:t>
            </a:r>
          </a:p>
          <a:p>
            <a:pPr lvl="1"/>
            <a:r>
              <a:rPr lang="en-US" dirty="0"/>
              <a:t>This is non-trivial. The Microcontroller and IMU are challenging packages.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quad subsystems</a:t>
            </a:r>
          </a:p>
          <a:p>
            <a:pPr lvl="1"/>
            <a:r>
              <a:rPr lang="en-US" dirty="0"/>
              <a:t>IMU</a:t>
            </a:r>
          </a:p>
          <a:p>
            <a:pPr lvl="1"/>
            <a:r>
              <a:rPr lang="en-US" dirty="0"/>
              <a:t>Motors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Radio</a:t>
            </a:r>
          </a:p>
          <a:p>
            <a:r>
              <a:rPr lang="en-US" dirty="0"/>
              <a:t>Debug, Debug, Debug.</a:t>
            </a:r>
          </a:p>
        </p:txBody>
      </p:sp>
    </p:spTree>
    <p:extLst>
      <p:ext uri="{BB962C8B-B14F-4D97-AF65-F5344CB8AC3E}">
        <p14:creationId xmlns:p14="http://schemas.microsoft.com/office/powerpoint/2010/main" val="199706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10: Make it Fly!!!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Everything Lab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4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078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0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110118"/>
            <a:ext cx="3886200" cy="3161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00600" cy="4724399"/>
          </a:xfrm>
        </p:spPr>
        <p:txBody>
          <a:bodyPr>
            <a:normAutofit/>
          </a:bodyPr>
          <a:lstStyle/>
          <a:p>
            <a:r>
              <a:rPr lang="en-US" dirty="0"/>
              <a:t>Build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Quadcopter-related technologies</a:t>
            </a:r>
          </a:p>
        </p:txBody>
      </p:sp>
    </p:spTree>
    <p:extLst>
      <p:ext uri="{BB962C8B-B14F-4D97-AF65-F5344CB8AC3E}">
        <p14:creationId xmlns:p14="http://schemas.microsoft.com/office/powerpoint/2010/main" val="33911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2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distribute lab materials via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  <a:p>
            <a:r>
              <a:rPr lang="en-US" dirty="0"/>
              <a:t>You’ll need a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r>
              <a:rPr lang="en-US" dirty="0"/>
              <a:t>You’ll need to know how to use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r>
              <a:rPr lang="en-US" dirty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44016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final or exams.</a:t>
            </a:r>
          </a:p>
          <a:p>
            <a:r>
              <a:rPr lang="en-US" dirty="0"/>
              <a:t>10 Labs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50% class participation</a:t>
            </a:r>
          </a:p>
          <a:p>
            <a:pPr lvl="1"/>
            <a:r>
              <a:rPr lang="en-US" dirty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85346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My and </a:t>
            </a:r>
            <a:r>
              <a:rPr lang="en-US" dirty="0" err="1"/>
              <a:t>Harshini’s</a:t>
            </a:r>
            <a:r>
              <a:rPr lang="en-US" dirty="0"/>
              <a:t>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141638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http://</a:t>
            </a:r>
            <a:r>
              <a:rPr lang="en-US" dirty="0" err="1"/>
              <a:t>makerspace.ucsd.edu</a:t>
            </a:r>
            <a:r>
              <a:rPr lang="en-US" dirty="0"/>
              <a:t>/access/</a:t>
            </a:r>
            <a:r>
              <a:rPr lang="en-US" dirty="0" err="1"/>
              <a:t>responsibility.php</a:t>
            </a:r>
            <a:endParaRPr lang="en-US" dirty="0"/>
          </a:p>
          <a:p>
            <a:r>
              <a:rPr lang="en-US" dirty="0"/>
              <a:t>Class:  11-12:30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 and Thursday</a:t>
            </a:r>
          </a:p>
          <a:p>
            <a:pPr lvl="1"/>
            <a:r>
              <a:rPr lang="en-US" dirty="0"/>
              <a:t>Other times TBD</a:t>
            </a:r>
          </a:p>
        </p:txBody>
      </p:sp>
    </p:spTree>
    <p:extLst>
      <p:ext uri="{BB962C8B-B14F-4D97-AF65-F5344CB8AC3E}">
        <p14:creationId xmlns:p14="http://schemas.microsoft.com/office/powerpoint/2010/main" val="35341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1-5:  Sprint to a PCB design, do preliminary software development</a:t>
            </a:r>
          </a:p>
          <a:p>
            <a:pPr lvl="1"/>
            <a:r>
              <a:rPr lang="en-US" dirty="0"/>
              <a:t>Most important date: May 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6-10: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5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Preparatory labs (1, 3): </a:t>
            </a:r>
            <a:r>
              <a:rPr lang="en-US" dirty="0">
                <a:solidFill>
                  <a:srgbClr val="FF0000"/>
                </a:solidFill>
              </a:rPr>
              <a:t>2 weeks</a:t>
            </a:r>
          </a:p>
          <a:p>
            <a:pPr lvl="1"/>
            <a:r>
              <a:rPr lang="en-US" dirty="0"/>
              <a:t>There’s a new lab each class, and they are due one week later.</a:t>
            </a:r>
          </a:p>
          <a:p>
            <a:pPr lvl="1"/>
            <a:r>
              <a:rPr lang="en-US" dirty="0"/>
              <a:t>You will learn all the skills you need to build the </a:t>
            </a:r>
            <a:r>
              <a:rPr lang="en-US" dirty="0" err="1"/>
              <a:t>quadcopter</a:t>
            </a:r>
            <a:endParaRPr lang="en-US" dirty="0"/>
          </a:p>
          <a:p>
            <a:r>
              <a:rPr lang="en-US" dirty="0"/>
              <a:t>Design and manufacturing labs (2, 4a-b, 7a-b, 8, 9): </a:t>
            </a:r>
            <a:r>
              <a:rPr lang="en-US" dirty="0">
                <a:solidFill>
                  <a:srgbClr val="FF0000"/>
                </a:solidFill>
              </a:rPr>
              <a:t>3.5 weeks</a:t>
            </a:r>
          </a:p>
          <a:p>
            <a:pPr lvl="1"/>
            <a:r>
              <a:rPr lang="en-US" dirty="0"/>
              <a:t>Design the schematic and board</a:t>
            </a:r>
          </a:p>
          <a:p>
            <a:pPr lvl="1"/>
            <a:r>
              <a:rPr lang="en-US" dirty="0"/>
              <a:t>Manufacture them.</a:t>
            </a:r>
          </a:p>
          <a:p>
            <a:r>
              <a:rPr lang="en-US" dirty="0"/>
              <a:t>Implement flight control software (6a-c):  </a:t>
            </a:r>
            <a:r>
              <a:rPr lang="en-US" dirty="0">
                <a:solidFill>
                  <a:srgbClr val="FF0000"/>
                </a:solidFill>
              </a:rPr>
              <a:t>4 weeks</a:t>
            </a:r>
          </a:p>
          <a:p>
            <a:pPr lvl="1"/>
            <a:r>
              <a:rPr lang="en-US" dirty="0" err="1"/>
              <a:t>Quadcopter</a:t>
            </a:r>
            <a:r>
              <a:rPr lang="en-US" dirty="0"/>
              <a:t> and remote firmware development</a:t>
            </a:r>
          </a:p>
          <a:p>
            <a:pPr lvl="1"/>
            <a:r>
              <a:rPr lang="en-US" dirty="0"/>
              <a:t>PID control for quad stability.</a:t>
            </a:r>
          </a:p>
          <a:p>
            <a:r>
              <a:rPr lang="en-US" dirty="0"/>
              <a:t>Make it work labs (10): </a:t>
            </a:r>
            <a:r>
              <a:rPr lang="en-US" dirty="0">
                <a:solidFill>
                  <a:srgbClr val="FF0000"/>
                </a:solidFill>
              </a:rPr>
              <a:t>3 weeks </a:t>
            </a:r>
          </a:p>
          <a:p>
            <a:pPr lvl="1"/>
            <a:r>
              <a:rPr lang="en-US" dirty="0"/>
              <a:t>Make it fly!</a:t>
            </a:r>
          </a:p>
          <a:p>
            <a:r>
              <a:rPr lang="en-US" dirty="0"/>
              <a:t>Total: </a:t>
            </a:r>
            <a:r>
              <a:rPr lang="en-US" dirty="0">
                <a:solidFill>
                  <a:srgbClr val="FF0000"/>
                </a:solidFill>
              </a:rPr>
              <a:t>12.5 weeks!</a:t>
            </a:r>
          </a:p>
          <a:p>
            <a:r>
              <a:rPr lang="en-US" dirty="0">
                <a:solidFill>
                  <a:srgbClr val="000000"/>
                </a:solidFill>
              </a:rPr>
              <a:t>Do not fall behind!</a:t>
            </a:r>
          </a:p>
          <a:p>
            <a:r>
              <a:rPr lang="en-US" dirty="0">
                <a:solidFill>
                  <a:srgbClr val="000000"/>
                </a:solidFill>
              </a:rPr>
              <a:t>There is no lab 5.</a:t>
            </a:r>
          </a:p>
        </p:txBody>
      </p:sp>
    </p:spTree>
    <p:extLst>
      <p:ext uri="{BB962C8B-B14F-4D97-AF65-F5344CB8AC3E}">
        <p14:creationId xmlns:p14="http://schemas.microsoft.com/office/powerpoint/2010/main" val="337880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Labs are divided into hardware and PCB labs</a:t>
            </a:r>
          </a:p>
          <a:p>
            <a:r>
              <a:rPr lang="en-US" dirty="0"/>
              <a:t>Hardware labs require equipment</a:t>
            </a:r>
          </a:p>
          <a:p>
            <a:pPr lvl="1"/>
            <a:r>
              <a:rPr lang="en-US" dirty="0"/>
              <a:t>We will provide it.</a:t>
            </a:r>
          </a:p>
          <a:p>
            <a:pPr lvl="1"/>
            <a:r>
              <a:rPr lang="en-US" dirty="0"/>
              <a:t>You are responsible for it (see policy on course web site)</a:t>
            </a:r>
          </a:p>
          <a:p>
            <a:r>
              <a:rPr lang="en-US" dirty="0"/>
              <a:t>PCB labs require only software and data</a:t>
            </a:r>
          </a:p>
          <a:p>
            <a:pPr lvl="1"/>
            <a:r>
              <a:rPr lang="en-US" dirty="0"/>
              <a:t>You can use the computers here or your own.</a:t>
            </a:r>
          </a:p>
        </p:txBody>
      </p:sp>
    </p:spTree>
    <p:extLst>
      <p:ext uri="{BB962C8B-B14F-4D97-AF65-F5344CB8AC3E}">
        <p14:creationId xmlns:p14="http://schemas.microsoft.com/office/powerpoint/2010/main" val="264191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Lab 1 and 2 will be on your own.</a:t>
            </a:r>
          </a:p>
          <a:p>
            <a:r>
              <a:rPr lang="en-US" dirty="0"/>
              <a:t>The rest are completed in pairs of your choosing.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75902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Learn to Use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366FF"/>
                </a:solidFill>
              </a:rPr>
              <a:t>PCB lab</a:t>
            </a:r>
          </a:p>
          <a:p>
            <a:r>
              <a:rPr lang="en-US" dirty="0"/>
              <a:t>Build 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Performance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(in </a:t>
            </a:r>
            <a:r>
              <a:rPr lang="en-US" dirty="0">
                <a:solidFill>
                  <a:srgbClr val="FF0000"/>
                </a:solidFill>
              </a:rPr>
              <a:t>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5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2: Practice Using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PCB lab</a:t>
            </a:r>
          </a:p>
          <a:p>
            <a:r>
              <a:rPr lang="en-US" dirty="0"/>
              <a:t>Build more parts in Eagle.</a:t>
            </a:r>
          </a:p>
          <a:p>
            <a:pPr lvl="1"/>
            <a:r>
              <a:rPr lang="en-US" dirty="0"/>
              <a:t>The IMU</a:t>
            </a:r>
          </a:p>
          <a:p>
            <a:pPr lvl="1"/>
            <a:r>
              <a:rPr lang="en-US" dirty="0"/>
              <a:t>Some discrete components</a:t>
            </a:r>
          </a:p>
        </p:txBody>
      </p:sp>
    </p:spTree>
    <p:extLst>
      <p:ext uri="{BB962C8B-B14F-4D97-AF65-F5344CB8AC3E}">
        <p14:creationId xmlns:p14="http://schemas.microsoft.com/office/powerpoint/2010/main" val="11740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9892</TotalTime>
  <Words>883</Words>
  <Application>Microsoft Macintosh PowerPoint</Application>
  <PresentationFormat>On-screen Show (4:3)</PresentationFormat>
  <Paragraphs>155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Mangal</vt:lpstr>
      <vt:lpstr>Office Theme</vt:lpstr>
      <vt:lpstr>CSE190/291:  Building A Quadcopter in 10 Weeks</vt:lpstr>
      <vt:lpstr>Course Goals</vt:lpstr>
      <vt:lpstr>Course Schedule Outline</vt:lpstr>
      <vt:lpstr>Lab Overviews</vt:lpstr>
      <vt:lpstr>The Lab Schedule</vt:lpstr>
      <vt:lpstr>Lab Structure</vt:lpstr>
      <vt:lpstr>Teams</vt:lpstr>
      <vt:lpstr>Lab 1: Learn to Use Eagle</vt:lpstr>
      <vt:lpstr>Lab 2: Practice Using Eagle</vt:lpstr>
      <vt:lpstr>Lab 3: Bring up the Hardware</vt:lpstr>
      <vt:lpstr>Lab 4: Start Designing the Quad</vt:lpstr>
      <vt:lpstr>Lab 5: The Missing Lab</vt:lpstr>
      <vt:lpstr>Lab 6: Sensors and Control</vt:lpstr>
      <vt:lpstr>Lab 7: Layout the Board</vt:lpstr>
      <vt:lpstr>Lab 8: Tape Out!!!</vt:lpstr>
      <vt:lpstr>Lab 9: Assembly and Bringup</vt:lpstr>
      <vt:lpstr>Lab 10: Make it Fly!!!</vt:lpstr>
      <vt:lpstr>What You Will Build</vt:lpstr>
      <vt:lpstr>What You Will Build</vt:lpstr>
      <vt:lpstr>Logistics</vt:lpstr>
      <vt:lpstr>Lab Materials</vt:lpstr>
      <vt:lpstr>Grades and Stuff</vt:lpstr>
      <vt:lpstr>This is an Intensive, Hands-on Class</vt:lpstr>
      <vt:lpstr>Lab Space</vt:lpstr>
    </vt:vector>
  </TitlesOfParts>
  <Company>University of California, San Diego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Swanson, Steven</cp:lastModifiedBy>
  <cp:revision>83</cp:revision>
  <dcterms:created xsi:type="dcterms:W3CDTF">2015-03-28T00:55:00Z</dcterms:created>
  <dcterms:modified xsi:type="dcterms:W3CDTF">2018-04-03T17:54:03Z</dcterms:modified>
</cp:coreProperties>
</file>